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8" r:id="rId2"/>
    <p:sldId id="256" r:id="rId3"/>
    <p:sldId id="258" r:id="rId4"/>
    <p:sldId id="259" r:id="rId5"/>
    <p:sldId id="275" r:id="rId6"/>
    <p:sldId id="276" r:id="rId7"/>
    <p:sldId id="277" r:id="rId8"/>
    <p:sldId id="261" r:id="rId9"/>
    <p:sldId id="260" r:id="rId10"/>
    <p:sldId id="262" r:id="rId11"/>
    <p:sldId id="263" r:id="rId12"/>
    <p:sldId id="280" r:id="rId13"/>
    <p:sldId id="264" r:id="rId14"/>
    <p:sldId id="265" r:id="rId15"/>
    <p:sldId id="266" r:id="rId16"/>
    <p:sldId id="270" r:id="rId17"/>
    <p:sldId id="272" r:id="rId18"/>
    <p:sldId id="273" r:id="rId19"/>
    <p:sldId id="271" r:id="rId20"/>
    <p:sldId id="274" r:id="rId21"/>
    <p:sldId id="278" r:id="rId22"/>
    <p:sldId id="279" r:id="rId23"/>
    <p:sldId id="281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1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45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Развивающая среда в группе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раннего возраста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247580"/>
            <a:ext cx="4104456" cy="3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6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азвитие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сенсорных способностей ребенка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В этом возрасте закладывается база для развития интеллекта. Поэтому предметная среда группы должна стимулировать развитие восприятия детей, способствовать развитию анализаторов, «подсказывать» способы обследования и действий.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Предметы желательно подбирать основных цветов, четкой и несложной формы, разных размеров, они должны быть выполнены из разнообразных </a:t>
            </a:r>
            <a:r>
              <a:rPr lang="en-US" sz="2400" b="1" dirty="0" smtClean="0"/>
              <a:t>                                 </a:t>
            </a:r>
            <a:r>
              <a:rPr lang="ru-RU" sz="2400" b="1" dirty="0" smtClean="0"/>
              <a:t>(</a:t>
            </a:r>
            <a:r>
              <a:rPr lang="ru-RU" sz="2400" b="1" dirty="0"/>
              <a:t>но безопасных для здоровья ребенка) материалов. </a:t>
            </a:r>
            <a:endParaRPr lang="ru-RU" sz="2400" b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Хорошо</a:t>
            </a:r>
            <a:r>
              <a:rPr lang="ru-RU" sz="2400" b="1" dirty="0"/>
              <a:t>, если можно извлекать из предметов звуки, чувствовать их : познавать характер поверхности (гладкость, шероховатость), прозрачность, твердость или мягкость и другие свойства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951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Игры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на развитие сенсорных способностей ребенка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1505426"/>
            <a:ext cx="2664295" cy="225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41051">
            <a:off x="128060" y="2008379"/>
            <a:ext cx="2986275" cy="2455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96752"/>
            <a:ext cx="32728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4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634082"/>
          </a:xfrm>
        </p:spPr>
        <p:txBody>
          <a:bodyPr>
            <a:normAutofit/>
          </a:bodyPr>
          <a:lstStyle/>
          <a:p>
            <a:r>
              <a:rPr lang="ru-RU" alt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Уголок сенсорного развития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052736"/>
            <a:ext cx="2308756" cy="307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66"/>
          <a:stretch/>
        </p:blipFill>
        <p:spPr>
          <a:xfrm>
            <a:off x="323528" y="836712"/>
            <a:ext cx="2304256" cy="259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052736"/>
            <a:ext cx="2592288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068960"/>
            <a:ext cx="2651788" cy="1988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01008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8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Игровой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 для развития мелкой моторики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/>
              <a:t>Для развития мелкой моторики необходимы специальные дидактические игрушки: вкладыши, пирамидки, шнуровки и т. п</a:t>
            </a:r>
            <a:r>
              <a:rPr lang="ru-RU" sz="2800" b="1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dirty="0"/>
              <a:t>С этой же целью можно включать в обстановку пластиковые контейнеры с крышками разных форм и размеров, коробки, другие предметы. </a:t>
            </a:r>
            <a:endParaRPr lang="ru-RU" sz="28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/>
              <a:t>Для маленького ребенка игрушкой служит всякая вещь (предметы -заместители ); </a:t>
            </a:r>
            <a:endParaRPr lang="ru-RU" sz="2800" b="1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/>
              <a:t>С</a:t>
            </a:r>
            <a:r>
              <a:rPr lang="ru-RU" sz="2800" b="1" dirty="0" smtClean="0"/>
              <a:t>тоимость </a:t>
            </a:r>
            <a:r>
              <a:rPr lang="ru-RU" sz="2800" b="1" dirty="0"/>
              <a:t>материала при этом далеко не самый важный показатель ее полезности</a:t>
            </a:r>
            <a:r>
              <a:rPr lang="ru-RU" sz="2000" b="1" dirty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566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980728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Игровой материал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556792"/>
            <a:ext cx="3384376" cy="2538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3048338" cy="2286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20636" y="2432092"/>
            <a:ext cx="2753924" cy="201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73016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1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игры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 песком, водой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54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Рекомендуется в младших группах отводить место для игр с песком, водой.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Эти </a:t>
            </a:r>
            <a:r>
              <a:rPr lang="ru-RU" sz="2400" b="1" dirty="0"/>
              <a:t>игры требуют специального оборудования. 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Рядом </a:t>
            </a:r>
            <a:r>
              <a:rPr lang="ru-RU" sz="2400" b="1" dirty="0"/>
              <a:t>в коробку, в контейнер или на полку поставьте необходимые предметы: емкости для переливания воды, резиновые надувные мелкие игрушки, игрушки-забавы для игр с водой (плавающие игрушки, </a:t>
            </a:r>
            <a:r>
              <a:rPr lang="ru-RU" sz="2400" b="1" dirty="0" err="1"/>
              <a:t>мельнички</a:t>
            </a:r>
            <a:r>
              <a:rPr lang="ru-RU" sz="2400" b="1" dirty="0"/>
              <a:t> и др.), шарики для пинг-понга, поролоновые губки, формочки, ведерки и т. д.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67"/>
          <a:stretch/>
        </p:blipFill>
        <p:spPr>
          <a:xfrm>
            <a:off x="5940152" y="836712"/>
            <a:ext cx="2736304" cy="2201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068960"/>
            <a:ext cx="27363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3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Книжный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уголок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/>
              <a:t>Практически каждый ребенок младшего возраста испытывает интерес и влечение к книжке с яркими картинками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/>
            <a:r>
              <a:rPr lang="ru-RU" sz="2000" b="1" dirty="0" smtClean="0"/>
              <a:t> </a:t>
            </a:r>
            <a:r>
              <a:rPr lang="ru-RU" sz="2000" b="1" dirty="0"/>
              <a:t>Так как пальчики у детей еще неумелые, действия импульсивные и плохо скоординированные, насыщайте среду книгами с прочными листами из плотной бумаги, из полиэтилена или вложите картинки, изображающие предметы и несложные сюжеты, в прозрачные пленочные «карманы». </a:t>
            </a:r>
            <a:endParaRPr lang="en-US" sz="2000" b="1" dirty="0" smtClean="0"/>
          </a:p>
          <a:p>
            <a:pPr lvl="0"/>
            <a:r>
              <a:rPr lang="ru-RU" sz="2000" b="1" dirty="0" smtClean="0"/>
              <a:t>Такие </a:t>
            </a:r>
            <a:r>
              <a:rPr lang="ru-RU" sz="2000" b="1" dirty="0"/>
              <a:t>«книги» сохранятся дольше и принесут детям много радости и удовольствия.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836712"/>
            <a:ext cx="3003797" cy="40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4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Театральный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уголок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/>
              <a:t>Обязательно в группе должны быть материалы для театрализованных детских игр: </a:t>
            </a:r>
            <a:endParaRPr lang="en-US" sz="2800" b="1" dirty="0" smtClean="0"/>
          </a:p>
          <a:p>
            <a:pPr lvl="0"/>
            <a:r>
              <a:rPr lang="ru-RU" sz="2800" b="1" dirty="0" smtClean="0"/>
              <a:t>игрушки</a:t>
            </a:r>
            <a:r>
              <a:rPr lang="ru-RU" sz="2800" b="1" dirty="0"/>
              <a:t>, плоскостные фигурки животных, людей, сказочных персонажей. </a:t>
            </a:r>
            <a:endParaRPr lang="en-US" sz="2800" b="1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/>
              <a:t>Для </a:t>
            </a:r>
            <a:r>
              <a:rPr lang="ru-RU" sz="2800" b="1" dirty="0"/>
              <a:t>проведения развлечений с детьми — теневой и плоскостной театры, перчаточные куклы</a:t>
            </a:r>
            <a:r>
              <a:rPr lang="ru-RU" sz="2400" b="1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836712"/>
            <a:ext cx="2664296" cy="1998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7" t="1616" r="20303" b="3435"/>
          <a:stretch/>
        </p:blipFill>
        <p:spPr>
          <a:xfrm>
            <a:off x="5796136" y="2924944"/>
            <a:ext cx="2643555" cy="20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9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69" y="188640"/>
            <a:ext cx="8712968" cy="778098"/>
          </a:xfrm>
        </p:spPr>
        <p:txBody>
          <a:bodyPr>
            <a:noAutofit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Игровое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оборудование для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сюжетно-ролевых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игр.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Игра — любимая и естественная деятельность малышей — в этом возрасте у них только начинает развиваться. Игрушки для малышей должны быть прежде всего функциональными и носить обобщенный характер. </a:t>
            </a:r>
            <a:endParaRPr lang="ru-RU" sz="2000" dirty="0"/>
          </a:p>
          <a:p>
            <a:r>
              <a:rPr lang="ru-RU" sz="2000" b="1" dirty="0"/>
              <a:t>Маленькие дети предпочитают крупное оборудование, крупные игрушки. </a:t>
            </a:r>
            <a:endParaRPr lang="en-US" sz="2000" b="1" dirty="0" smtClean="0"/>
          </a:p>
          <a:p>
            <a:r>
              <a:rPr lang="ru-RU" sz="2000" b="1" dirty="0" smtClean="0"/>
              <a:t>Для </a:t>
            </a:r>
            <a:r>
              <a:rPr lang="ru-RU" sz="2000" b="1" dirty="0"/>
              <a:t>них основной толчок к активному действию — внешний стимул. </a:t>
            </a:r>
            <a:endParaRPr lang="en-US" sz="2000" b="1" dirty="0" smtClean="0"/>
          </a:p>
          <a:p>
            <a:r>
              <a:rPr lang="ru-RU" sz="2000" b="1" dirty="0" smtClean="0"/>
              <a:t>Поэтому </a:t>
            </a:r>
            <a:r>
              <a:rPr lang="ru-RU" sz="2000" b="1" dirty="0"/>
              <a:t>необходимо размещать материалы на открытых полках, а сами игрушки должны быть внешне привлекательными, яркими, броскими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900" y="1412776"/>
            <a:ext cx="340653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5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3"/>
            <a:ext cx="3096344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32656"/>
            <a:ext cx="3168351" cy="23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924944"/>
            <a:ext cx="2809732" cy="2451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780928"/>
            <a:ext cx="2952328" cy="21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0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Современный детский сад — это место, где ребенок получает опыт широкого эмоционально-практического взаимодействия со взрослыми и сверстниками в наиболее важных для его развития сферах жизни.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  <a:p>
            <a:pPr lvl="0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Возможности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организации и обогащения такого опыта расширяются при условии создания в группе детского сада предметно-пространственной развивающей среды, в которой возможно одновременное включение в активную познавательно-творческую деятельность всех детей группы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7809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Уголок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природы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4757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Познание ребенком окружающего мира начинается с ощущений, которые появляются в процессе взаимодействия природы на органы чувств ребенка. </a:t>
            </a:r>
          </a:p>
          <a:p>
            <a:r>
              <a:rPr lang="ru-RU" sz="2400" b="1" dirty="0"/>
              <a:t>Зеленый цвет растений благоприятно влияет на эмоциональное состояние малышей . </a:t>
            </a:r>
            <a:endParaRPr lang="en-US" sz="2400" b="1" dirty="0" smtClean="0"/>
          </a:p>
          <a:p>
            <a:r>
              <a:rPr lang="ru-RU" sz="2400" b="1" dirty="0" smtClean="0"/>
              <a:t>Ребята </a:t>
            </a:r>
            <a:r>
              <a:rPr lang="ru-RU" sz="2400" b="1" dirty="0"/>
              <a:t>с удовольствием наблюдают за </a:t>
            </a:r>
            <a:r>
              <a:rPr lang="ru-RU" sz="2400" b="1" dirty="0" smtClean="0"/>
              <a:t>тем, как растут растения , ухаживают за рассадой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520" y="1412776"/>
            <a:ext cx="3846937" cy="35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0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ru-RU" alt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Музыкальный уголок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64704"/>
            <a:ext cx="2880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/>
              <a:t>Музыкальные инструменты, театральные фигурки, изобразительные средства – формируют творческую деятельность </a:t>
            </a:r>
            <a:r>
              <a:rPr lang="ru-RU" altLang="ru-RU" sz="2800" b="1" dirty="0" smtClean="0"/>
              <a:t>ребёнка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124744"/>
            <a:ext cx="2592287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980728"/>
            <a:ext cx="2688299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284984"/>
            <a:ext cx="2675789" cy="20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3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792088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Уголок изобразительного творчества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3" y="1124744"/>
            <a:ext cx="4608512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2736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501008"/>
            <a:ext cx="2664295" cy="1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620688"/>
            <a:ext cx="410445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Умело организованная окружающая среда более чем на 50:% снимает конфликтность в общении малышей друг с другом, снимает синдром тревожности в отсутствии близкого взрослого. 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Дети быстрее адаптируются в коллективе сверстников.</a:t>
            </a:r>
          </a:p>
          <a:p>
            <a:pPr algn="ctr">
              <a:spcBef>
                <a:spcPct val="20000"/>
              </a:spcBef>
              <a:defRPr/>
            </a:pPr>
            <a:endParaRPr lang="ru-RU" altLang="ru-RU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 них возникает интерес к детскому саду, желание быть вместе со сверстниками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692696"/>
            <a:ext cx="492740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6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284984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Данная презентация – опыт работы педагогов групп раннего возраста:</a:t>
            </a:r>
            <a:br>
              <a:rPr lang="ru-RU" alt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</a:br>
            <a:r>
              <a:rPr lang="ru-RU" alt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Лохачевой</a:t>
            </a: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 Т.В.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Агафоновой Ю.О.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4392488" cy="5112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5443">
            <a:off x="6232914" y="193370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Развивающая среда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Развивающая среда способствует установлению, утверждению у дошкольника чувства уверенности в себе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дает ему возможность испытывать и использовать свои способности, стимулирует проявление им самостоятельности, </a:t>
            </a:r>
            <a:endParaRPr lang="en-US" sz="2800" b="1" dirty="0" smtClean="0"/>
          </a:p>
          <a:p>
            <a:r>
              <a:rPr lang="ru-RU" sz="2800" b="1" dirty="0" smtClean="0"/>
              <a:t>инициативности</a:t>
            </a:r>
            <a:r>
              <a:rPr lang="ru-RU" sz="2800" b="1" dirty="0"/>
              <a:t>, творчества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00808"/>
            <a:ext cx="35283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8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Особенности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редметной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среды в группах раннего 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возраста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560840" cy="47133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Возраст от 2 до 3 лет — это период физического укрепления, быстрого развития психики и начала формирования основных черт личности ребенка.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Обстановка </a:t>
            </a:r>
            <a:r>
              <a:rPr lang="ru-RU" sz="2400" b="1" dirty="0"/>
              <a:t>в младших группах детского сада должна быть, прежде всего, комфортной и безопасной для ребенка.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Маленькие </a:t>
            </a:r>
            <a:r>
              <a:rPr lang="ru-RU" sz="2400" b="1" dirty="0"/>
              <a:t>дети плохо реагируют на пространственные изменения обстановки (особенно дети третьего года жизни),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они </a:t>
            </a:r>
            <a:r>
              <a:rPr lang="ru-RU" sz="2400" b="1" dirty="0"/>
              <a:t>предпочитают стабильность в этом отношении. 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Не </a:t>
            </a:r>
            <a:r>
              <a:rPr lang="ru-RU" sz="2400" b="1" dirty="0"/>
              <a:t>нужно часто переставлять оборудование в младших группах.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118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Основные принципы построения развивающей среды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1.Принцип дистанции позиции при взаимодействии </a:t>
            </a:r>
            <a:r>
              <a:rPr lang="ru-RU" altLang="ru-RU" b="1" dirty="0"/>
              <a:t>- ориентирован на организацию пространства для общения взрослого с ребенком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/>
              <a:t>2</a:t>
            </a:r>
            <a:r>
              <a:rPr lang="ru-RU" altLang="ru-RU" b="1" dirty="0">
                <a:solidFill>
                  <a:srgbClr val="0070C0"/>
                </a:solidFill>
              </a:rPr>
              <a:t>. </a:t>
            </a:r>
            <a:r>
              <a:rPr lang="ru-RU" altLang="ru-RU" b="1" dirty="0">
                <a:solidFill>
                  <a:srgbClr val="C00000"/>
                </a:solidFill>
              </a:rPr>
              <a:t>Принцип активности </a:t>
            </a:r>
            <a:r>
              <a:rPr lang="ru-RU" altLang="ru-RU" b="1" dirty="0">
                <a:solidFill>
                  <a:srgbClr val="0070C0"/>
                </a:solidFill>
              </a:rPr>
              <a:t>– </a:t>
            </a:r>
            <a:r>
              <a:rPr lang="ru-RU" altLang="ru-RU" b="1" dirty="0"/>
              <a:t>это возможность совместного участия взрослого с ребенком в создании окружающей среды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/>
              <a:t>3. </a:t>
            </a:r>
            <a:r>
              <a:rPr lang="ru-RU" altLang="ru-RU" b="1" dirty="0">
                <a:solidFill>
                  <a:srgbClr val="C00000"/>
                </a:solidFill>
              </a:rPr>
              <a:t>Принцип стабильности </a:t>
            </a:r>
            <a:r>
              <a:rPr lang="ru-RU" altLang="ru-RU" b="1" dirty="0"/>
              <a:t>– динамичности  - ориентирован на создание условий для изменение в соответствии со вкусом, настроением и возможностями.</a:t>
            </a:r>
            <a:endParaRPr lang="ru-RU" altLang="ru-RU" dirty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/>
              <a:t>4</a:t>
            </a:r>
            <a:r>
              <a:rPr lang="ru-RU" altLang="ru-RU" sz="2000" b="1" dirty="0">
                <a:solidFill>
                  <a:srgbClr val="0070C0"/>
                </a:solidFill>
              </a:rPr>
              <a:t>. </a:t>
            </a:r>
            <a:r>
              <a:rPr lang="ru-RU" altLang="ru-RU" sz="2000" b="1" dirty="0">
                <a:solidFill>
                  <a:srgbClr val="C00000"/>
                </a:solidFill>
              </a:rPr>
              <a:t>Принцип комплексирования и гибкого зонирования </a:t>
            </a:r>
            <a:r>
              <a:rPr lang="ru-RU" altLang="ru-RU" sz="2000" b="1" dirty="0"/>
              <a:t>- реализует возможность построения непересекающихся сфер активности и позволяет детям заниматься одновременно разными видами деятельности, не мешая друг другу.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/>
              <a:t>5. </a:t>
            </a:r>
            <a:r>
              <a:rPr lang="ru-RU" altLang="ru-RU" b="1" dirty="0">
                <a:solidFill>
                  <a:srgbClr val="C00000"/>
                </a:solidFill>
              </a:rPr>
              <a:t>Принцип сочетания привычных и неординарных элементов </a:t>
            </a:r>
            <a:r>
              <a:rPr lang="ru-RU" altLang="ru-RU" b="1" dirty="0"/>
              <a:t>– эстетическая организация среды.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/>
              <a:t>6</a:t>
            </a:r>
            <a:r>
              <a:rPr lang="ru-RU" altLang="ru-RU" sz="2000" b="1" dirty="0">
                <a:solidFill>
                  <a:srgbClr val="C00000"/>
                </a:solidFill>
              </a:rPr>
              <a:t>. Принцип «половых и возрастных»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различий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  <a:r>
              <a:rPr lang="en-US" altLang="ru-RU" sz="2000" b="1" dirty="0" smtClean="0"/>
              <a:t>-</a:t>
            </a:r>
            <a:r>
              <a:rPr lang="ru-RU" altLang="ru-RU" sz="2000" b="1" dirty="0" smtClean="0"/>
              <a:t> </a:t>
            </a:r>
            <a:r>
              <a:rPr lang="ru-RU" altLang="ru-RU" sz="2000" b="1" dirty="0"/>
              <a:t>реализует возможность для девочек и мальчиков проявлять свои склонности в соответствии с принятыми в нашем обществе нормами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/>
              <a:t>7</a:t>
            </a:r>
            <a:r>
              <a:rPr lang="ru-RU" altLang="ru-RU" sz="2000" b="1" dirty="0">
                <a:solidFill>
                  <a:srgbClr val="C00000"/>
                </a:solidFill>
              </a:rPr>
              <a:t>. Принцип свободы достижения ребенком своего права на игру.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/>
              <a:t>8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</a:t>
            </a:r>
            <a:r>
              <a:rPr lang="ru-RU" altLang="ru-RU" sz="14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/>
              </a:rPr>
              <a:t>Предметно-пространственная среда должна ориентироваться на зону «ближайшего развития</a:t>
            </a:r>
            <a:r>
              <a:rPr lang="ru-RU" altLang="ru-RU" sz="1400" b="1" dirty="0">
                <a:ln>
                  <a:solidFill>
                    <a:schemeClr val="tx1"/>
                  </a:solidFill>
                </a:ln>
              </a:rPr>
              <a:t>».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802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72808" cy="1224136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0033CC"/>
                </a:solidFill>
              </a:rPr>
              <a:t/>
            </a:r>
            <a:br>
              <a:rPr lang="ru-RU" altLang="ru-RU" sz="3600" dirty="0" smtClean="0">
                <a:solidFill>
                  <a:srgbClr val="0033CC"/>
                </a:solidFill>
              </a:rPr>
            </a:br>
            <a:r>
              <a:rPr lang="ru-RU" altLang="ru-RU" sz="3600" dirty="0" smtClean="0">
                <a:solidFill>
                  <a:srgbClr val="0033CC"/>
                </a:solidFill>
              </a:rPr>
              <a:t>Для </a:t>
            </a:r>
            <a:r>
              <a:rPr lang="ru-RU" altLang="ru-RU" sz="3600" dirty="0">
                <a:solidFill>
                  <a:srgbClr val="0033CC"/>
                </a:solidFill>
              </a:rPr>
              <a:t>детей раннего возраста основными направлениями развития являются</a:t>
            </a:r>
            <a:r>
              <a:rPr lang="ru-RU" altLang="ru-RU" dirty="0">
                <a:solidFill>
                  <a:srgbClr val="0033CC"/>
                </a:solidFill>
              </a:rPr>
              <a:t>: </a:t>
            </a:r>
            <a:br>
              <a:rPr lang="ru-RU" altLang="ru-RU" dirty="0">
                <a:solidFill>
                  <a:srgbClr val="0033CC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40768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смена ведущих мотивов деятельности;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развитие эмоционально-делового и предметного общения;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развитие и активизация общих движений;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развитие предметных действий и предметной деятельности;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развитие наглядно-действенного мышления;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интенсивное накопление пассивного словаря, стимуляция активной речи;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овладение различными навыками в процессе подражания;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становление представлений о себе;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формирование предпосылок к конструктивной и изобразительной деятельности;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активизация самостоятельности в быту и формирование потребности в признании собственных достижений;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закрепление навыков самообслуживания; </a:t>
            </a:r>
          </a:p>
          <a:p>
            <a:pPr marL="342900" indent="-342900" algn="ctr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развитие внутренней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34866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66"/>
                </a:solidFill>
              </a:rPr>
              <a:t/>
            </a:r>
            <a:br>
              <a:rPr lang="ru-RU" altLang="ru-RU" b="1" dirty="0" smtClean="0">
                <a:solidFill>
                  <a:srgbClr val="FF0066"/>
                </a:solidFill>
              </a:rPr>
            </a:br>
            <a:r>
              <a:rPr lang="ru-RU" alt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основные виды </a:t>
            </a:r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деятельности </a:t>
            </a:r>
            <a:r>
              <a:rPr lang="ru-RU" alt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ребенка</a:t>
            </a:r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340768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/>
              <a:t>игровая;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/>
          </a:p>
          <a:p>
            <a:pPr marL="571500" indent="-571500"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/>
              <a:t>продуктивная;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/>
          </a:p>
          <a:p>
            <a:pPr marL="571500" indent="-571500"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/>
              <a:t>Познавательно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-исследовательская;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/>
          </a:p>
          <a:p>
            <a:pPr marL="571500" indent="-571500" algn="ctr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/>
              <a:t>двигательная</a:t>
            </a:r>
            <a:r>
              <a:rPr lang="ru-RU" alt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66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648072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Двигательная активность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b="1" dirty="0"/>
              <a:t>У младших детей активно развивается двигательная деятельность, в том числе ходьба, бег, лазание. </a:t>
            </a:r>
            <a:endParaRPr lang="ru-RU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/>
              <a:t>Вместе </a:t>
            </a:r>
            <a:r>
              <a:rPr lang="ru-RU" b="1" dirty="0"/>
              <a:t>с тем движения еще плохо скоординированы: нет ловкости, быстроты реакции, увертливости. </a:t>
            </a:r>
            <a:endParaRPr lang="ru-RU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/>
              <a:t>Поэтому </a:t>
            </a:r>
            <a:r>
              <a:rPr lang="ru-RU" b="1" dirty="0"/>
              <a:t>пространственная организация среды должна учитывать для ребенка возможность достаточно широких, хорошо просматриваемых путей передвижения. </a:t>
            </a:r>
            <a:endParaRPr lang="ru-RU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b="1" dirty="0" smtClean="0"/>
              <a:t>Для </a:t>
            </a:r>
            <a:r>
              <a:rPr lang="ru-RU" b="1" dirty="0"/>
              <a:t>стимулирования двигательной активности желательно поставить в групповой комнате горку со ступеньками и пологим спуском, укрепить оборудование для пролезания, подлезания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5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Модули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для развития двигательной активности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04246">
            <a:off x="666053" y="3460483"/>
            <a:ext cx="2605312" cy="22731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6752"/>
            <a:ext cx="266429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268760"/>
            <a:ext cx="2376264" cy="2496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276872"/>
            <a:ext cx="2880320" cy="26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1019</Words>
  <Application>Microsoft Office PowerPoint</Application>
  <PresentationFormat>Экран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Развивающая среда в группе раннего возраста</vt:lpstr>
      <vt:lpstr>Слайд 2</vt:lpstr>
      <vt:lpstr>Развивающая среда</vt:lpstr>
      <vt:lpstr> Особенности предметной среды в группах раннего возраста </vt:lpstr>
      <vt:lpstr>Основные принципы построения развивающей среды</vt:lpstr>
      <vt:lpstr> Для детей раннего возраста основными направлениями развития являются:  </vt:lpstr>
      <vt:lpstr>  основные виды деятельности ребенка </vt:lpstr>
      <vt:lpstr>Двигательная активность</vt:lpstr>
      <vt:lpstr>Модули для развития двигательной активности</vt:lpstr>
      <vt:lpstr> Развитие сенсорных способностей ребенка</vt:lpstr>
      <vt:lpstr> Игры на развитие сенсорных способностей ребенка </vt:lpstr>
      <vt:lpstr>Уголок сенсорного развития</vt:lpstr>
      <vt:lpstr>Игровой материал для развития мелкой моторики </vt:lpstr>
      <vt:lpstr>Игровой материал</vt:lpstr>
      <vt:lpstr> игры с песком, водой </vt:lpstr>
      <vt:lpstr> Книжный уголок </vt:lpstr>
      <vt:lpstr> Театральный уголок </vt:lpstr>
      <vt:lpstr> Игровое оборудование для  сюжетно-ролевых игр. </vt:lpstr>
      <vt:lpstr>Слайд 19</vt:lpstr>
      <vt:lpstr> Уголок природы </vt:lpstr>
      <vt:lpstr>Музыкальный уголок</vt:lpstr>
      <vt:lpstr>Уголок изобразительного творчества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Марина</cp:lastModifiedBy>
  <cp:revision>33</cp:revision>
  <dcterms:created xsi:type="dcterms:W3CDTF">2013-09-07T18:35:40Z</dcterms:created>
  <dcterms:modified xsi:type="dcterms:W3CDTF">2014-02-26T06:02:15Z</dcterms:modified>
</cp:coreProperties>
</file>